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7"/>
  </p:notesMasterIdLst>
  <p:sldIdLst>
    <p:sldId id="278" r:id="rId2"/>
    <p:sldId id="279" r:id="rId3"/>
    <p:sldId id="280" r:id="rId4"/>
    <p:sldId id="281" r:id="rId5"/>
    <p:sldId id="283" r:id="rId6"/>
    <p:sldId id="284" r:id="rId7"/>
    <p:sldId id="282" r:id="rId8"/>
    <p:sldId id="285" r:id="rId9"/>
    <p:sldId id="287" r:id="rId10"/>
    <p:sldId id="288" r:id="rId11"/>
    <p:sldId id="289" r:id="rId12"/>
    <p:sldId id="290" r:id="rId13"/>
    <p:sldId id="291" r:id="rId14"/>
    <p:sldId id="292" r:id="rId15"/>
    <p:sldId id="293" r:id="rId1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09" autoAdjust="0"/>
  </p:normalViewPr>
  <p:slideViewPr>
    <p:cSldViewPr snapToGrid="0" snapToObjects="1">
      <p:cViewPr varScale="1">
        <p:scale>
          <a:sx n="72" d="100"/>
          <a:sy n="72" d="100"/>
        </p:scale>
        <p:origin x="292" y="56"/>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825695417250349E-2"/>
          <c:y val="3.4334763948497854E-2"/>
          <c:w val="0.93716586935650903"/>
          <c:h val="0.81879895914298262"/>
        </c:manualLayout>
      </c:layout>
      <c:barChart>
        <c:barDir val="bar"/>
        <c:grouping val="clustered"/>
        <c:varyColors val="0"/>
        <c:ser>
          <c:idx val="0"/>
          <c:order val="0"/>
          <c:tx>
            <c:strRef>
              <c:f>Sheet1!$B$1</c:f>
              <c:strCache>
                <c:ptCount val="1"/>
                <c:pt idx="0">
                  <c:v>Series 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5DD3-4563-B6FC-B5FE9EFC1AB5}"/>
            </c:ext>
          </c:extLst>
        </c:ser>
        <c:ser>
          <c:idx val="1"/>
          <c:order val="1"/>
          <c:tx>
            <c:strRef>
              <c:f>Sheet1!$C$1</c:f>
              <c:strCache>
                <c:ptCount val="1"/>
                <c:pt idx="0">
                  <c:v>Series 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2.8</c:v>
                </c:pt>
                <c:pt idx="1">
                  <c:v>1.8</c:v>
                </c:pt>
                <c:pt idx="2">
                  <c:v>4.4000000000000004</c:v>
                </c:pt>
                <c:pt idx="3">
                  <c:v>2.4</c:v>
                </c:pt>
              </c:numCache>
            </c:numRef>
          </c:val>
          <c:extLst>
            <c:ext xmlns:c16="http://schemas.microsoft.com/office/drawing/2014/chart" uri="{C3380CC4-5D6E-409C-BE32-E72D297353CC}">
              <c16:uniqueId val="{00000001-5DD3-4563-B6FC-B5FE9EFC1AB5}"/>
            </c:ext>
          </c:extLst>
        </c:ser>
        <c:ser>
          <c:idx val="2"/>
          <c:order val="2"/>
          <c:tx>
            <c:strRef>
              <c:f>Sheet1!$D$1</c:f>
              <c:strCache>
                <c:ptCount val="1"/>
                <c:pt idx="0">
                  <c:v>Series 1</c:v>
                </c:pt>
              </c:strCache>
            </c:strRef>
          </c:tx>
          <c:spPr>
            <a:solidFill>
              <a:schemeClr val="accent1"/>
            </a:solidFill>
            <a:ln>
              <a:noFill/>
            </a:ln>
            <a:effectLst/>
          </c:spPr>
          <c:invertIfNegative val="0"/>
          <c:dPt>
            <c:idx val="3"/>
            <c:invertIfNegative val="0"/>
            <c:bubble3D val="0"/>
            <c:spPr>
              <a:solidFill>
                <a:schemeClr val="accent1"/>
              </a:solidFill>
              <a:ln>
                <a:noFill/>
              </a:ln>
              <a:effectLst>
                <a:softEdge rad="0"/>
              </a:effectLst>
            </c:spPr>
            <c:extLst>
              <c:ext xmlns:c16="http://schemas.microsoft.com/office/drawing/2014/chart" uri="{C3380CC4-5D6E-409C-BE32-E72D297353CC}">
                <c16:uniqueId val="{00000003-5DD3-4563-B6FC-B5FE9EFC1AB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Sheet1!$D$2:$D$5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4-5DD3-4563-B6FC-B5FE9EFC1AB5}"/>
            </c:ext>
          </c:extLst>
        </c:ser>
        <c:dLbls>
          <c:dLblPos val="outEnd"/>
          <c:showLegendKey val="0"/>
          <c:showVal val="1"/>
          <c:showCatName val="0"/>
          <c:showSerName val="0"/>
          <c:showPercent val="0"/>
          <c:showBubbleSize val="0"/>
        </c:dLbls>
        <c:gapWidth val="182"/>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rgbClr val="202C8F"/>
            </a:solidFill>
            <a:round/>
          </a:ln>
          <a:effectLst/>
        </c:spPr>
        <c:txPr>
          <a:bodyPr rot="-6000000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solidFill>
                <a:schemeClr val="tx1">
                  <a:lumMod val="15000"/>
                  <a:lumOff val="85000"/>
                </a:schemeClr>
              </a:soli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Test </a:t>
            </a:r>
            <a:r>
              <a:rPr lang="en-US" dirty="0" err="1"/>
              <a:t>Test</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Forrest Francis</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PLAN FOR PRODUCT LAUNCH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PLANNING</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MARKETING</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DESIGN</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STRATEGY</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LAUNCH</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1600494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TIMELINE</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SEP 20XX</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NOV 20XX</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JAN 20XX</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MAR 20XX</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MAY 20XX</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2502887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AREAS OF FOCUS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B2B MARKET SCENARIOS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CLOUD-BASED</a:t>
            </a:r>
            <a:r>
              <a:rPr lang="zh-CN" altLang="en-US"/>
              <a:t> </a:t>
            </a:r>
            <a:r>
              <a:rPr lang="en-US" dirty="0"/>
              <a:t>OPPORTUNITIES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a:p>
            <a:endParaRPr lang="en-US" dirty="0"/>
          </a:p>
        </p:txBody>
      </p:sp>
    </p:spTree>
    <p:extLst>
      <p:ext uri="{BB962C8B-B14F-4D97-AF65-F5344CB8AC3E}">
        <p14:creationId xmlns:p14="http://schemas.microsoft.com/office/powerpoint/2010/main" val="3170280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HOW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NICHE MARKETS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altLang="zh-CN" dirty="0"/>
              <a:t>SUPPLY</a:t>
            </a:r>
            <a:r>
              <a:rPr lang="zh-CN" altLang="en-US"/>
              <a:t> </a:t>
            </a:r>
            <a:r>
              <a:rPr lang="en-US" altLang="zh-CN" dirty="0"/>
              <a:t>CHAINS</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Primary goals</a:t>
            </a:r>
          </a:p>
          <a:p>
            <a:r>
              <a:rPr lang="en-US" dirty="0"/>
              <a:t>​Areas of growth</a:t>
            </a:r>
          </a:p>
          <a:p>
            <a:r>
              <a:rPr lang="en-US" dirty="0"/>
              <a:t>Timeline</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PRIMARY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r>
              <a:rPr lang="en-US" sz="2400" dirty="0">
                <a:solidFill>
                  <a:schemeClr val="accent6"/>
                </a:solidFill>
                <a:latin typeface="Sabon Next LT" panose="02000500000000000000" pitchFamily="2" charset="0"/>
                <a:cs typeface="Sabon Next LT" panose="02000500000000000000" pitchFamily="2" charset="0"/>
              </a:rPr>
              <a:t>Annual revenue growth</a:t>
            </a: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QUARTERLY PERFORMANCE</a:t>
            </a:r>
          </a:p>
        </p:txBody>
      </p:sp>
      <p:graphicFrame>
        <p:nvGraphicFramePr>
          <p:cNvPr id="5" name="Content Placeholder 5" descr="Bar chart">
            <a:extLst>
              <a:ext uri="{FF2B5EF4-FFF2-40B4-BE49-F238E27FC236}">
                <a16:creationId xmlns:a16="http://schemas.microsoft.com/office/drawing/2014/main" id="{ED69F325-47F8-5A12-D3A4-2BB6ADB3D0B6}"/>
              </a:ext>
            </a:extLst>
          </p:cNvPr>
          <p:cNvGraphicFramePr>
            <a:graphicFrameLocks noGrp="1"/>
          </p:cNvGraphicFramePr>
          <p:nvPr>
            <p:ph sz="half" idx="1"/>
            <p:extLst>
              <p:ext uri="{D42A27DB-BD31-4B8C-83A1-F6EECF244321}">
                <p14:modId xmlns:p14="http://schemas.microsoft.com/office/powerpoint/2010/main" val="4222337726"/>
              </p:ext>
            </p:extLst>
          </p:nvPr>
        </p:nvGraphicFramePr>
        <p:xfrm>
          <a:off x="539750" y="2103438"/>
          <a:ext cx="11118850" cy="4433887"/>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A6DDBB02-9464-CEB2-1790-240E71187667}"/>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2903841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AREAS</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OF</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GROWTH</a:t>
            </a:r>
            <a:endParaRPr lang="en-US" sz="4400" b="1" dirty="0">
              <a:solidFill>
                <a:schemeClr val="accent6"/>
              </a:solidFill>
              <a:latin typeface="Arial Black" panose="020B0604020202020204" pitchFamily="34" charset="0"/>
              <a:cs typeface="Arial Black" panose="020B0604020202020204" pitchFamily="34" charset="0"/>
            </a:endParaRPr>
          </a:p>
        </p:txBody>
      </p:sp>
      <p:graphicFrame>
        <p:nvGraphicFramePr>
          <p:cNvPr id="6" name="Table 4">
            <a:extLst>
              <a:ext uri="{FF2B5EF4-FFF2-40B4-BE49-F238E27FC236}">
                <a16:creationId xmlns:a16="http://schemas.microsoft.com/office/drawing/2014/main" id="{705AB9BF-07E9-9DED-DB8B-F644759C8FDC}"/>
              </a:ext>
            </a:extLst>
          </p:cNvPr>
          <p:cNvGraphicFramePr>
            <a:graphicFrameLocks noGrp="1"/>
          </p:cNvGraphicFramePr>
          <p:nvPr>
            <p:ph sz="half" idx="1"/>
            <p:extLst>
              <p:ext uri="{D42A27DB-BD31-4B8C-83A1-F6EECF244321}">
                <p14:modId xmlns:p14="http://schemas.microsoft.com/office/powerpoint/2010/main" val="3690182348"/>
              </p:ext>
            </p:extLst>
          </p:nvPr>
        </p:nvGraphicFramePr>
        <p:xfrm>
          <a:off x="755650" y="2825750"/>
          <a:ext cx="10680700" cy="2837333"/>
        </p:xfrm>
        <a:graphic>
          <a:graphicData uri="http://schemas.openxmlformats.org/drawingml/2006/table">
            <a:tbl>
              <a:tblPr firstRow="1" bandRow="1">
                <a:tableStyleId>{5C22544A-7EE6-4342-B048-85BDC9FD1C3A}</a:tableStyleId>
              </a:tblPr>
              <a:tblGrid>
                <a:gridCol w="2136140">
                  <a:extLst>
                    <a:ext uri="{9D8B030D-6E8A-4147-A177-3AD203B41FA5}">
                      <a16:colId xmlns:a16="http://schemas.microsoft.com/office/drawing/2014/main" val="1689330750"/>
                    </a:ext>
                  </a:extLst>
                </a:gridCol>
                <a:gridCol w="2136140">
                  <a:extLst>
                    <a:ext uri="{9D8B030D-6E8A-4147-A177-3AD203B41FA5}">
                      <a16:colId xmlns:a16="http://schemas.microsoft.com/office/drawing/2014/main" val="2660631934"/>
                    </a:ext>
                  </a:extLst>
                </a:gridCol>
                <a:gridCol w="2136140">
                  <a:extLst>
                    <a:ext uri="{9D8B030D-6E8A-4147-A177-3AD203B41FA5}">
                      <a16:colId xmlns:a16="http://schemas.microsoft.com/office/drawing/2014/main" val="3909717689"/>
                    </a:ext>
                  </a:extLst>
                </a:gridCol>
                <a:gridCol w="2136140">
                  <a:extLst>
                    <a:ext uri="{9D8B030D-6E8A-4147-A177-3AD203B41FA5}">
                      <a16:colId xmlns:a16="http://schemas.microsoft.com/office/drawing/2014/main" val="1603189107"/>
                    </a:ext>
                  </a:extLst>
                </a:gridCol>
                <a:gridCol w="2136140">
                  <a:extLst>
                    <a:ext uri="{9D8B030D-6E8A-4147-A177-3AD203B41FA5}">
                      <a16:colId xmlns:a16="http://schemas.microsoft.com/office/drawing/2014/main" val="2755691855"/>
                    </a:ext>
                  </a:extLst>
                </a:gridCol>
              </a:tblGrid>
              <a:tr h="652257">
                <a:tc>
                  <a:txBody>
                    <a:bodyPr/>
                    <a:lstStyle/>
                    <a:p>
                      <a:pPr algn="ctr"/>
                      <a:endParaRPr lang="en-US" sz="1900" dirty="0">
                        <a:latin typeface="Sabon Next LT" panose="02000500000000000000" pitchFamily="2" charset="0"/>
                        <a:cs typeface="Sabon Next LT" panose="02000500000000000000" pitchFamily="2" charset="0"/>
                      </a:endParaRPr>
                    </a:p>
                  </a:txBody>
                  <a:tcPr marL="96897" marR="96897" marT="48449" marB="48449" anchor="ctr">
                    <a:solidFill>
                      <a:schemeClr val="accent2"/>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B2B</a:t>
                      </a:r>
                    </a:p>
                  </a:txBody>
                  <a:tcPr marL="96897" marR="96897" marT="48449" marB="48449" anchor="ctr">
                    <a:solidFill>
                      <a:srgbClr val="DF8C8C"/>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Supply chain</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ROI</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E-commerce</a:t>
                      </a:r>
                    </a:p>
                  </a:txBody>
                  <a:tcPr marL="96897" marR="96897" marT="48449" marB="48449" anchor="ctr">
                    <a:solidFill>
                      <a:srgbClr val="DF8C8C"/>
                    </a:solidFill>
                  </a:tcPr>
                </a:tc>
                <a:extLst>
                  <a:ext uri="{0D108BD9-81ED-4DB2-BD59-A6C34878D82A}">
                    <a16:rowId xmlns:a16="http://schemas.microsoft.com/office/drawing/2014/main" val="47992871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5.0</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176020865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5.1</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634243071"/>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2.8</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415808797"/>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7.0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80950325"/>
                  </a:ext>
                </a:extLst>
              </a:tr>
            </a:tbl>
          </a:graphicData>
        </a:graphic>
      </p:graphicFrame>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2886474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BUSINESS OPPORTUNITIES ARE LIKE BUSES. THERE'S ALWAYS ANOTHER ONE COMING.</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US" dirty="0"/>
              <a:t>Richard Branson</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8</a:t>
            </a:fld>
            <a:endParaRPr lang="en-US" dirty="0"/>
          </a:p>
        </p:txBody>
      </p:sp>
      <p:pic>
        <p:nvPicPr>
          <p:cNvPr id="16" name="Picture Placeholder 15" descr="Team member headshot">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rotWithShape="1">
          <a:blip r:embed="rId2"/>
          <a:srcRect/>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8" name="Picture Placeholder 17" descr="Team member headshot">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119" r="119"/>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20" name="Picture Placeholder 19" descr="Team member headshot">
            <a:extLst>
              <a:ext uri="{FF2B5EF4-FFF2-40B4-BE49-F238E27FC236}">
                <a16:creationId xmlns:a16="http://schemas.microsoft.com/office/drawing/2014/main" id="{886BA800-53E3-4B2D-1E62-F03543D34994}"/>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t="31" b="31"/>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22" name="Picture Placeholder 21" descr="Team member headshot">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rotWithShape="1">
          <a:blip r:embed="rId5" cstate="screen">
            <a:extLst>
              <a:ext uri="{28A0092B-C50C-407E-A947-70E740481C1C}">
                <a14:useLocalDpi xmlns:a14="http://schemas.microsoft.com/office/drawing/2010/main"/>
              </a:ext>
            </a:extLst>
          </a:blip>
          <a:srcRect t="31" b="31"/>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spTree>
    <p:extLst>
      <p:ext uri="{BB962C8B-B14F-4D97-AF65-F5344CB8AC3E}">
        <p14:creationId xmlns:p14="http://schemas.microsoft.com/office/powerpoint/2010/main" val="2011930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Extended TEAM</a:t>
            </a:r>
          </a:p>
        </p:txBody>
      </p:sp>
      <p:pic>
        <p:nvPicPr>
          <p:cNvPr id="127" name="Picture Placeholder 126" descr="Team member headshot">
            <a:extLst>
              <a:ext uri="{FF2B5EF4-FFF2-40B4-BE49-F238E27FC236}">
                <a16:creationId xmlns:a16="http://schemas.microsoft.com/office/drawing/2014/main" id="{647C05DC-04F0-1158-3AA5-BF470126B98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73" b="73"/>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35" name="Picture Placeholder 134" descr="Team member headshot">
            <a:extLst>
              <a:ext uri="{FF2B5EF4-FFF2-40B4-BE49-F238E27FC236}">
                <a16:creationId xmlns:a16="http://schemas.microsoft.com/office/drawing/2014/main" id="{53CE1A7F-C303-6378-F7D9-285999C320CB}"/>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45" r="45"/>
          <a:stretch/>
        </p:blipFill>
        <p:spPr/>
      </p:pic>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p:txBody>
          <a:bodyPr/>
          <a:lstStyle/>
          <a:p>
            <a:r>
              <a:rPr lang="en-US" dirty="0"/>
              <a:t>GRAHAM BARNES</a:t>
            </a:r>
          </a:p>
        </p:txBody>
      </p:sp>
      <p:sp>
        <p:nvSpPr>
          <p:cNvPr id="160" name="Text Placeholder 159">
            <a:extLst>
              <a:ext uri="{FF2B5EF4-FFF2-40B4-BE49-F238E27FC236}">
                <a16:creationId xmlns:a16="http://schemas.microsoft.com/office/drawing/2014/main" id="{2814DD63-8543-970F-927B-E6AA56C99E6C}"/>
              </a:ext>
            </a:extLst>
          </p:cNvPr>
          <p:cNvSpPr>
            <a:spLocks noGrp="1"/>
          </p:cNvSpPr>
          <p:nvPr>
            <p:ph type="body" sz="quarter" idx="30"/>
          </p:nvPr>
        </p:nvSpPr>
        <p:spPr/>
        <p:txBody>
          <a:bodyPr/>
          <a:lstStyle/>
          <a:p>
            <a:r>
              <a:rPr lang="en-US" dirty="0"/>
              <a:t>VP Product</a:t>
            </a:r>
          </a:p>
        </p:txBody>
      </p:sp>
      <p:pic>
        <p:nvPicPr>
          <p:cNvPr id="129" name="Picture Placeholder 128" descr="Team member headshot">
            <a:extLst>
              <a:ext uri="{FF2B5EF4-FFF2-40B4-BE49-F238E27FC236}">
                <a16:creationId xmlns:a16="http://schemas.microsoft.com/office/drawing/2014/main" id="{8B3998AA-37D7-2B8A-664B-5EE240398288}"/>
              </a:ext>
            </a:extLst>
          </p:cNvPr>
          <p:cNvPicPr>
            <a:picLocks noGrp="1" noChangeAspect="1"/>
          </p:cNvPicPr>
          <p:nvPr>
            <p:ph type="pic" sz="quarter" idx="17"/>
          </p:nvPr>
        </p:nvPicPr>
        <p:blipFill rotWithShape="1">
          <a:blip r:embed="rId4" cstate="screen">
            <a:extLst>
              <a:ext uri="{28A0092B-C50C-407E-A947-70E740481C1C}">
                <a14:useLocalDpi xmlns:a14="http://schemas.microsoft.com/office/drawing/2010/main"/>
              </a:ext>
            </a:extLst>
          </a:blip>
          <a:srcRect t="145" b="145"/>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137" name="Picture Placeholder 136" descr="Team member headshot">
            <a:extLst>
              <a:ext uri="{FF2B5EF4-FFF2-40B4-BE49-F238E27FC236}">
                <a16:creationId xmlns:a16="http://schemas.microsoft.com/office/drawing/2014/main" id="{5C2754CD-7055-FC29-FE1C-82327C464143}"/>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45" r="45"/>
          <a:stretch/>
        </p:blipFill>
        <p:spPr/>
      </p:pic>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p:txBody>
          <a:bodyPr/>
          <a:lstStyle/>
          <a:p>
            <a:r>
              <a:rPr lang="en-US" dirty="0"/>
              <a:t>ROWAN MURPHY</a:t>
            </a:r>
          </a:p>
        </p:txBody>
      </p:sp>
      <p:sp>
        <p:nvSpPr>
          <p:cNvPr id="187" name="Text Placeholder 186">
            <a:extLst>
              <a:ext uri="{FF2B5EF4-FFF2-40B4-BE49-F238E27FC236}">
                <a16:creationId xmlns:a16="http://schemas.microsoft.com/office/drawing/2014/main" id="{41C11B69-21C7-3FD7-1E14-583CF5B1707B}"/>
              </a:ext>
            </a:extLst>
          </p:cNvPr>
          <p:cNvSpPr>
            <a:spLocks noGrp="1"/>
          </p:cNvSpPr>
          <p:nvPr>
            <p:ph type="body" sz="quarter" idx="32"/>
          </p:nvPr>
        </p:nvSpPr>
        <p:spPr/>
        <p:txBody>
          <a:bodyPr/>
          <a:lstStyle/>
          <a:p>
            <a:r>
              <a:rPr lang="en-US" dirty="0"/>
              <a:t>SEO Strategist</a:t>
            </a:r>
          </a:p>
        </p:txBody>
      </p:sp>
      <p:pic>
        <p:nvPicPr>
          <p:cNvPr id="131" name="Picture Placeholder 130" descr="Team member headshot">
            <a:extLst>
              <a:ext uri="{FF2B5EF4-FFF2-40B4-BE49-F238E27FC236}">
                <a16:creationId xmlns:a16="http://schemas.microsoft.com/office/drawing/2014/main" id="{2269A4E3-AE66-274F-54C8-9DD8DBA3B151}"/>
              </a:ext>
            </a:extLst>
          </p:cNvPr>
          <p:cNvPicPr>
            <a:picLocks noGrp="1" noChangeAspect="1"/>
          </p:cNvPicPr>
          <p:nvPr>
            <p:ph type="pic" sz="quarter" idx="20"/>
          </p:nvPr>
        </p:nvPicPr>
        <p:blipFill rotWithShape="1">
          <a:blip r:embed="rId6" cstate="screen">
            <a:extLst>
              <a:ext uri="{28A0092B-C50C-407E-A947-70E740481C1C}">
                <a14:useLocalDpi xmlns:a14="http://schemas.microsoft.com/office/drawing/2010/main"/>
              </a:ext>
            </a:extLst>
          </a:blip>
          <a:srcRect t="83" b="83"/>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139" name="Picture Placeholder 138" descr="Team member headshot">
            <a:extLst>
              <a:ext uri="{FF2B5EF4-FFF2-40B4-BE49-F238E27FC236}">
                <a16:creationId xmlns:a16="http://schemas.microsoft.com/office/drawing/2014/main" id="{9A9F1D08-2372-A757-BE1E-91723DB0EBBF}"/>
              </a:ext>
            </a:extLst>
          </p:cNvPr>
          <p:cNvPicPr>
            <a:picLocks noGrp="1" noChangeAspect="1"/>
          </p:cNvPicPr>
          <p:nvPr>
            <p:ph type="pic" sz="quarter" idx="27"/>
          </p:nvPr>
        </p:nvPicPr>
        <p:blipFill rotWithShape="1">
          <a:blip r:embed="rId7" cstate="screen">
            <a:extLst>
              <a:ext uri="{28A0092B-C50C-407E-A947-70E740481C1C}">
                <a14:useLocalDpi xmlns:a14="http://schemas.microsoft.com/office/drawing/2010/main"/>
              </a:ext>
            </a:extLst>
          </a:blip>
          <a:srcRect t="80" b="80"/>
          <a:stretch/>
        </p:blipFill>
        <p:spPr/>
      </p:pic>
      <p:sp>
        <p:nvSpPr>
          <p:cNvPr id="188" name="Text Placeholder 187">
            <a:extLst>
              <a:ext uri="{FF2B5EF4-FFF2-40B4-BE49-F238E27FC236}">
                <a16:creationId xmlns:a16="http://schemas.microsoft.com/office/drawing/2014/main" id="{D362CDA4-D5CF-59E2-690B-FD99A9F4A51C}"/>
              </a:ext>
            </a:extLst>
          </p:cNvPr>
          <p:cNvSpPr>
            <a:spLocks noGrp="1"/>
          </p:cNvSpPr>
          <p:nvPr>
            <p:ph type="body" sz="quarter" idx="33"/>
          </p:nvPr>
        </p:nvSpPr>
        <p:spPr/>
        <p:txBody>
          <a:bodyPr/>
          <a:lstStyle/>
          <a:p>
            <a:r>
              <a:rPr lang="en-US" dirty="0"/>
              <a:t>ELIZABETH MOORE</a:t>
            </a:r>
          </a:p>
        </p:txBody>
      </p:sp>
      <p:sp>
        <p:nvSpPr>
          <p:cNvPr id="189" name="Text Placeholder 188">
            <a:extLst>
              <a:ext uri="{FF2B5EF4-FFF2-40B4-BE49-F238E27FC236}">
                <a16:creationId xmlns:a16="http://schemas.microsoft.com/office/drawing/2014/main" id="{D14B20BF-5DF9-3EC6-60DD-C63E039F74EC}"/>
              </a:ext>
            </a:extLst>
          </p:cNvPr>
          <p:cNvSpPr>
            <a:spLocks noGrp="1"/>
          </p:cNvSpPr>
          <p:nvPr>
            <p:ph type="body" sz="quarter" idx="34"/>
          </p:nvPr>
        </p:nvSpPr>
        <p:spPr/>
        <p:txBody>
          <a:bodyPr/>
          <a:lstStyle/>
          <a:p>
            <a:r>
              <a:rPr lang="en-US" dirty="0"/>
              <a:t>Product Designer</a:t>
            </a:r>
          </a:p>
        </p:txBody>
      </p:sp>
      <p:pic>
        <p:nvPicPr>
          <p:cNvPr id="133" name="Picture Placeholder 132" descr="Team member headshot">
            <a:extLst>
              <a:ext uri="{FF2B5EF4-FFF2-40B4-BE49-F238E27FC236}">
                <a16:creationId xmlns:a16="http://schemas.microsoft.com/office/drawing/2014/main" id="{65B0483B-CE9B-CD44-979E-DBD8145B7D30}"/>
              </a:ext>
            </a:extLst>
          </p:cNvPr>
          <p:cNvPicPr>
            <a:picLocks noGrp="1" noChangeAspect="1"/>
          </p:cNvPicPr>
          <p:nvPr>
            <p:ph type="pic" sz="quarter" idx="23"/>
          </p:nvPr>
        </p:nvPicPr>
        <p:blipFill rotWithShape="1">
          <a:blip r:embed="rId8" cstate="screen">
            <a:extLst>
              <a:ext uri="{28A0092B-C50C-407E-A947-70E740481C1C}">
                <a14:useLocalDpi xmlns:a14="http://schemas.microsoft.com/office/drawing/2010/main"/>
              </a:ext>
            </a:extLst>
          </a:blip>
          <a:srcRect t="29" b="29"/>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pic>
        <p:nvPicPr>
          <p:cNvPr id="141" name="Picture Placeholder 140" descr="Team member headshot">
            <a:extLst>
              <a:ext uri="{FF2B5EF4-FFF2-40B4-BE49-F238E27FC236}">
                <a16:creationId xmlns:a16="http://schemas.microsoft.com/office/drawing/2014/main" id="{9714A55E-3681-98F0-A943-50EE7A07869C}"/>
              </a:ext>
            </a:extLst>
          </p:cNvPr>
          <p:cNvPicPr>
            <a:picLocks noGrp="1" noChangeAspect="1"/>
          </p:cNvPicPr>
          <p:nvPr>
            <p:ph type="pic" sz="quarter" idx="28"/>
          </p:nvPr>
        </p:nvPicPr>
        <p:blipFill rotWithShape="1">
          <a:blip r:embed="rId9" cstate="screen">
            <a:extLst>
              <a:ext uri="{28A0092B-C50C-407E-A947-70E740481C1C}">
                <a14:useLocalDpi xmlns:a14="http://schemas.microsoft.com/office/drawing/2010/main"/>
              </a:ext>
            </a:extLst>
          </a:blip>
          <a:srcRect l="56" r="56"/>
          <a:stretch/>
        </p:blipFill>
        <p:spPr/>
      </p:pic>
      <p:sp>
        <p:nvSpPr>
          <p:cNvPr id="190" name="Text Placeholder 189">
            <a:extLst>
              <a:ext uri="{FF2B5EF4-FFF2-40B4-BE49-F238E27FC236}">
                <a16:creationId xmlns:a16="http://schemas.microsoft.com/office/drawing/2014/main" id="{6FA69800-878A-E997-C835-4A34703F2394}"/>
              </a:ext>
            </a:extLst>
          </p:cNvPr>
          <p:cNvSpPr>
            <a:spLocks noGrp="1"/>
          </p:cNvSpPr>
          <p:nvPr>
            <p:ph type="body" sz="quarter" idx="35"/>
          </p:nvPr>
        </p:nvSpPr>
        <p:spPr/>
        <p:txBody>
          <a:bodyPr/>
          <a:lstStyle/>
          <a:p>
            <a:r>
              <a:rPr lang="en-US" dirty="0"/>
              <a:t>ROBIN KLINE</a:t>
            </a:r>
          </a:p>
        </p:txBody>
      </p:sp>
      <p:sp>
        <p:nvSpPr>
          <p:cNvPr id="191" name="Text Placeholder 190">
            <a:extLst>
              <a:ext uri="{FF2B5EF4-FFF2-40B4-BE49-F238E27FC236}">
                <a16:creationId xmlns:a16="http://schemas.microsoft.com/office/drawing/2014/main" id="{231555FC-0BA5-3E6F-7FCB-66878580BB2C}"/>
              </a:ext>
            </a:extLst>
          </p:cNvPr>
          <p:cNvSpPr>
            <a:spLocks noGrp="1"/>
          </p:cNvSpPr>
          <p:nvPr>
            <p:ph type="body" sz="quarter" idx="36"/>
          </p:nvPr>
        </p:nvSpPr>
        <p:spPr/>
        <p:txBody>
          <a:bodyPr/>
          <a:lstStyle/>
          <a:p>
            <a:r>
              <a:rPr lang="en-US" dirty="0"/>
              <a:t>Content Developer</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Tree>
    <p:extLst>
      <p:ext uri="{BB962C8B-B14F-4D97-AF65-F5344CB8AC3E}">
        <p14:creationId xmlns:p14="http://schemas.microsoft.com/office/powerpoint/2010/main" val="245226979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{19DDADAF-A326-4446-A8E1-E3963CF4EEE4}tf78438558_win32</Template>
  <TotalTime>0</TotalTime>
  <Words>431</Words>
  <Application>Microsoft Office PowerPoint</Application>
  <PresentationFormat>Widescreen</PresentationFormat>
  <Paragraphs>133</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Arial Black</vt:lpstr>
      <vt:lpstr>Sabon Next LT</vt:lpstr>
      <vt:lpstr>Office Theme</vt:lpstr>
      <vt:lpstr>Test Test </vt:lpstr>
      <vt:lpstr>AGENDA</vt:lpstr>
      <vt:lpstr>Introduction</vt:lpstr>
      <vt:lpstr>PRIMARY GOALS</vt:lpstr>
      <vt:lpstr>QUARTERLY PERFORMANCE</vt:lpstr>
      <vt:lpstr>AREAS OF GROWTH</vt:lpstr>
      <vt:lpstr>BUSINESS OPPORTUNITIES ARE LIKE BUSES. THERE'S ALWAYS ANOTHER ONE COMING.</vt:lpstr>
      <vt:lpstr>MEET OUR TEAM</vt:lpstr>
      <vt:lpstr>MEET OUR Extended TEAM</vt:lpstr>
      <vt:lpstr>PLAN FOR PRODUCT LAUNCH </vt:lpstr>
      <vt:lpstr>TIMELINE</vt:lpstr>
      <vt:lpstr>AREAS OF FOCUS </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Test </dc:title>
  <dc:subject/>
  <dc:creator>Forrest Francis</dc:creator>
  <cp:lastModifiedBy>Forrest Francis</cp:lastModifiedBy>
  <cp:revision>1</cp:revision>
  <dcterms:created xsi:type="dcterms:W3CDTF">2023-01-18T03:00:22Z</dcterms:created>
  <dcterms:modified xsi:type="dcterms:W3CDTF">2023-01-18T03:00:55Z</dcterms:modified>
</cp:coreProperties>
</file>